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4"/>
  </p:notesMasterIdLst>
  <p:sldIdLst>
    <p:sldId id="261" r:id="rId5"/>
    <p:sldId id="262" r:id="rId6"/>
    <p:sldId id="273" r:id="rId7"/>
    <p:sldId id="274" r:id="rId8"/>
    <p:sldId id="275" r:id="rId9"/>
    <p:sldId id="276" r:id="rId10"/>
    <p:sldId id="278" r:id="rId11"/>
    <p:sldId id="277" r:id="rId12"/>
    <p:sldId id="263" r:id="rId13"/>
    <p:sldId id="266" r:id="rId14"/>
    <p:sldId id="267" r:id="rId15"/>
    <p:sldId id="265" r:id="rId16"/>
    <p:sldId id="268" r:id="rId17"/>
    <p:sldId id="269" r:id="rId18"/>
    <p:sldId id="270" r:id="rId19"/>
    <p:sldId id="271" r:id="rId20"/>
    <p:sldId id="272" r:id="rId21"/>
    <p:sldId id="28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A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1" y="-447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lo-LA" sz="7200" b="1" spc="600" dirty="0">
                <a:latin typeface="Phetsarath OT" panose="02000500000000000000" pitchFamily="2" charset="0"/>
                <a:cs typeface="Phetsarath OT" panose="02000500000000000000" pitchFamily="2" charset="0"/>
              </a:rPr>
              <a:t>ລາຍງານ</a:t>
            </a:r>
            <a:endParaRPr lang="en-US" sz="7200" b="1" spc="600" dirty="0"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lo-LA" sz="2800" dirty="0">
                <a:solidFill>
                  <a:schemeClr val="tx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ວິຊາ </a:t>
            </a:r>
          </a:p>
          <a:p>
            <a:pPr algn="ctr"/>
            <a:r>
              <a:rPr lang="lo-LA" sz="2800" dirty="0">
                <a:solidFill>
                  <a:schemeClr val="tx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ການບຳລູງຮັກສາ ແລະ ແກ້ໄຂບັນຫາຄອມພິວເຕີ</a:t>
            </a:r>
            <a:r>
              <a:rPr lang="en-US" sz="2800" dirty="0">
                <a:solidFill>
                  <a:schemeClr val="tx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(A+)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1AEDDF-192E-4F5A-912A-4C3CB4BEE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29" b="95060" l="2519" r="97733">
                        <a14:foregroundMark x1="50882" y1="60477" x2="47859" y2="32368"/>
                        <a14:foregroundMark x1="47859" y1="32368" x2="49370" y2="27087"/>
                        <a14:foregroundMark x1="46851" y1="63714" x2="45340" y2="72402"/>
                        <a14:foregroundMark x1="45340" y1="72402" x2="44584" y2="73254"/>
                        <a14:foregroundMark x1="39798" y1="58262" x2="41814" y2="69506"/>
                        <a14:foregroundMark x1="41814" y1="69506" x2="31738" y2="75468"/>
                        <a14:foregroundMark x1="31738" y1="75468" x2="43577" y2="81431"/>
                        <a14:foregroundMark x1="43577" y1="81431" x2="55164" y2="73424"/>
                        <a14:foregroundMark x1="55164" y1="73424" x2="61713" y2="62521"/>
                        <a14:foregroundMark x1="61713" y1="62521" x2="65743" y2="70528"/>
                        <a14:foregroundMark x1="6297" y1="77342" x2="6297" y2="77342"/>
                        <a14:foregroundMark x1="8312" y1="78705" x2="9068" y2="79387"/>
                        <a14:foregroundMark x1="6549" y1="71380" x2="2519" y2="67973"/>
                        <a14:foregroundMark x1="12343" y1="63714" x2="12343" y2="65077"/>
                        <a14:foregroundMark x1="6549" y1="62521" x2="4282" y2="59796"/>
                        <a14:foregroundMark x1="11335" y1="58262" x2="11335" y2="58262"/>
                        <a14:foregroundMark x1="13098" y1="53492" x2="13098" y2="53492"/>
                        <a14:foregroundMark x1="14358" y1="48041" x2="14358" y2="48041"/>
                        <a14:foregroundMark x1="6549" y1="87734" x2="58690" y2="91482"/>
                        <a14:foregroundMark x1="58690" y1="91482" x2="74811" y2="91312"/>
                        <a14:foregroundMark x1="74811" y1="91312" x2="78841" y2="90460"/>
                        <a14:foregroundMark x1="79849" y1="91482" x2="50378" y2="95060"/>
                        <a14:foregroundMark x1="50378" y1="95060" x2="43829" y2="95060"/>
                        <a14:foregroundMark x1="93703" y1="83475" x2="97733" y2="80750"/>
                        <a14:foregroundMark x1="63980" y1="80750" x2="57683" y2="71380"/>
                        <a14:foregroundMark x1="36524" y1="43271" x2="26700" y2="55537"/>
                        <a14:foregroundMark x1="36524" y1="43441" x2="41310" y2="35945"/>
                        <a14:foregroundMark x1="27456" y1="43441" x2="32789" y2="37467"/>
                        <a14:foregroundMark x1="28463" y1="34412" x2="35182" y2="32627"/>
                        <a14:foregroundMark x1="30730" y1="28961" x2="32494" y2="27087"/>
                        <a14:foregroundMark x1="36524" y1="22317" x2="36524" y2="22317"/>
                        <a14:foregroundMark x1="37280" y1="16865" x2="37280" y2="16865"/>
                        <a14:foregroundMark x1="43577" y1="13458" x2="43577" y2="13458"/>
                        <a14:foregroundMark x1="49370" y1="8007" x2="49370" y2="8007"/>
                        <a14:foregroundMark x1="50882" y1="4429" x2="50882" y2="4429"/>
                        <a14:foregroundMark x1="58690" y1="12606" x2="58690" y2="12606"/>
                        <a14:foregroundMark x1="62720" y1="16184" x2="62720" y2="16184"/>
                        <a14:foregroundMark x1="66751" y1="22317" x2="66751" y2="22317"/>
                        <a14:foregroundMark x1="68010" y1="27087" x2="68010" y2="27087"/>
                        <a14:foregroundMark x1="65743" y1="22147" x2="65743" y2="22147"/>
                        <a14:foregroundMark x1="72796" y1="34242" x2="72796" y2="34242"/>
                        <a14:foregroundMark x1="72796" y1="41908" x2="72796" y2="41908"/>
                        <a14:foregroundMark x1="68766" y1="48722" x2="68766" y2="48722"/>
                        <a14:foregroundMark x1="60705" y1="29813" x2="60705" y2="29813"/>
                        <a14:foregroundMark x1="58942" y1="35094" x2="58942" y2="35094"/>
                        <a14:foregroundMark x1="81612" y1="74617" x2="81612" y2="74617"/>
                        <a14:foregroundMark x1="85642" y1="71380" x2="85642" y2="71380"/>
                        <a14:foregroundMark x1="96222" y1="74617" x2="96222" y2="74617"/>
                        <a14:foregroundMark x1="96222" y1="69847" x2="96222" y2="69847"/>
                        <a14:foregroundMark x1="88161" y1="65247" x2="88161" y2="65247"/>
                        <a14:foregroundMark x1="92947" y1="56218" x2="92947" y2="56218"/>
                        <a14:foregroundMark x1="87154" y1="52811" x2="87154" y2="52811"/>
                        <a14:foregroundMark x1="87909" y1="57581" x2="87909" y2="57581"/>
                        <a14:foregroundMark x1="84131" y1="46848" x2="84131" y2="46848"/>
                        <a14:foregroundMark x1="7557" y1="50767" x2="7557" y2="50767"/>
                        <a14:foregroundMark x1="95214" y1="59796" x2="95214" y2="59796"/>
                        <a14:backgroundMark x1="33249" y1="35094" x2="33249" y2="35094"/>
                        <a14:backgroundMark x1="35516" y1="33731" x2="36524" y2="33731"/>
                        <a14:backgroundMark x1="33501" y1="34412" x2="33501" y2="34412"/>
                        <a14:backgroundMark x1="33501" y1="34412" x2="35516" y2="344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63" y="55203"/>
            <a:ext cx="1417919" cy="2096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BE7EBE-B9B8-4628-B7AC-110B3C3C5A77}"/>
              </a:ext>
            </a:extLst>
          </p:cNvPr>
          <p:cNvSpPr txBox="1"/>
          <p:nvPr/>
        </p:nvSpPr>
        <p:spPr>
          <a:xfrm>
            <a:off x="1546647" y="485249"/>
            <a:ext cx="42851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b="1" dirty="0">
                <a:latin typeface="Phetsarath OT" panose="02000500000000000000" pitchFamily="2" charset="0"/>
                <a:cs typeface="Phetsarath OT" panose="02000500000000000000" pitchFamily="2" charset="0"/>
              </a:rPr>
              <a:t>ມະຫາວິທະຍາໄລແຫ່ງຊາດ</a:t>
            </a:r>
          </a:p>
          <a:p>
            <a:r>
              <a:rPr lang="lo-LA" sz="2000" b="1" dirty="0">
                <a:latin typeface="Phetsarath OT" panose="02000500000000000000" pitchFamily="2" charset="0"/>
                <a:cs typeface="Phetsarath OT" panose="02000500000000000000" pitchFamily="2" charset="0"/>
              </a:rPr>
              <a:t>ຄະນະ ວິທະຍາສາດ ທຳມະຊາດ</a:t>
            </a:r>
          </a:p>
          <a:p>
            <a:r>
              <a:rPr lang="lo-LA" sz="2000" b="1" dirty="0">
                <a:latin typeface="Phetsarath OT" panose="02000500000000000000" pitchFamily="2" charset="0"/>
                <a:cs typeface="Phetsarath OT" panose="02000500000000000000" pitchFamily="2" charset="0"/>
              </a:rPr>
              <a:t>ພາກວິຊາ ຄອມພິວເຕີ</a:t>
            </a:r>
          </a:p>
          <a:p>
            <a:r>
              <a:rPr lang="lo-LA" sz="2000" b="1" dirty="0">
                <a:latin typeface="Phetsarath OT" panose="02000500000000000000" pitchFamily="2" charset="0"/>
                <a:cs typeface="Phetsarath OT" panose="02000500000000000000" pitchFamily="2" charset="0"/>
              </a:rPr>
              <a:t>ສາຂາ ການພັດທະນາເວັບໄຊ</a:t>
            </a:r>
            <a:endParaRPr lang="en-US" sz="2000" b="1" dirty="0"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99EBF-64FE-46E1-AF26-81B8A68EAF55}"/>
              </a:ext>
            </a:extLst>
          </p:cNvPr>
          <p:cNvSpPr txBox="1"/>
          <p:nvPr/>
        </p:nvSpPr>
        <p:spPr>
          <a:xfrm>
            <a:off x="10645353" y="71223"/>
            <a:ext cx="197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800" b="1" dirty="0">
                <a:latin typeface="Phetsarath OT" panose="02000500000000000000" pitchFamily="2" charset="0"/>
                <a:cs typeface="Phetsarath OT" panose="02000500000000000000" pitchFamily="2" charset="0"/>
              </a:rPr>
              <a:t>ກຸ່ມທີ 8</a:t>
            </a:r>
            <a:endParaRPr lang="en-US" sz="2800" b="1" dirty="0"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6A5C6-B2DB-489C-AE90-40C50A014693}"/>
              </a:ext>
            </a:extLst>
          </p:cNvPr>
          <p:cNvSpPr txBox="1"/>
          <p:nvPr/>
        </p:nvSpPr>
        <p:spPr>
          <a:xfrm>
            <a:off x="477520" y="5090160"/>
            <a:ext cx="3586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200" dirty="0">
                <a:latin typeface="Lao_Hongkham" panose="02000500000000000001" pitchFamily="2" charset="-34"/>
                <a:cs typeface="Lao_Hongkham" panose="02000500000000000001" pitchFamily="2" charset="-34"/>
              </a:rPr>
              <a:t>ທ. ຮືວ່າງ ຊົ່ງປໍ</a:t>
            </a:r>
          </a:p>
          <a:p>
            <a:r>
              <a:rPr lang="lo-LA" sz="3200" dirty="0">
                <a:latin typeface="Lao_Hongkham" panose="02000500000000000001" pitchFamily="2" charset="-34"/>
                <a:cs typeface="Lao_Hongkham" panose="02000500000000000001" pitchFamily="2" charset="-34"/>
              </a:rPr>
              <a:t>ທ.ນູຊົ່ວ ເຮີ</a:t>
            </a:r>
          </a:p>
          <a:p>
            <a:r>
              <a:rPr lang="lo-LA" sz="3200" dirty="0">
                <a:latin typeface="Lao_Hongkham" panose="02000500000000000001" pitchFamily="2" charset="-34"/>
                <a:cs typeface="Lao_Hongkham" panose="02000500000000000001" pitchFamily="2" charset="-34"/>
              </a:rPr>
              <a:t>ນ.ມ່ວນທະລາ  ສີພັນທອງ</a:t>
            </a:r>
            <a:endParaRPr lang="en-US" sz="3200" dirty="0">
              <a:latin typeface="Lao_Hongkham" panose="02000500000000000001" pitchFamily="2" charset="-34"/>
              <a:cs typeface="Lao_Hongkham" panose="02000500000000000001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A02CA8-CF22-488B-A896-54477E32F9E7}"/>
              </a:ext>
            </a:extLst>
          </p:cNvPr>
          <p:cNvSpPr/>
          <p:nvPr/>
        </p:nvSpPr>
        <p:spPr>
          <a:xfrm>
            <a:off x="7930718" y="564991"/>
            <a:ext cx="345933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Flexible Air- </a:t>
            </a:r>
            <a:r>
              <a:rPr lang="lo-LA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ແລະ </a:t>
            </a:r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Liquid-Cooling Controls </a:t>
            </a:r>
          </a:p>
          <a:p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	  </a:t>
            </a:r>
            <a:r>
              <a:rPr lang="lo-LA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ພັດລົມຊອບແວ </a:t>
            </a:r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Fan </a:t>
            </a:r>
            <a:r>
              <a:rPr lang="en-US" sz="2000" dirty="0" err="1">
                <a:latin typeface="Phetsarath OT" panose="02000500000000000000" pitchFamily="2" charset="0"/>
                <a:cs typeface="Phetsarath OT" panose="02000500000000000000" pitchFamily="2" charset="0"/>
              </a:rPr>
              <a:t>Xpert</a:t>
            </a:r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 4 </a:t>
            </a:r>
            <a:r>
              <a:rPr lang="lo-LA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ໃຫ້ການຄວບຄຸມທີ່ສົມບູນແບບຕໍ່ກັບພັດລົມແລະເຄື່ອງເຮັດເຢັນທຸກລຸ້ນ (</a:t>
            </a:r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AiO).  </a:t>
            </a:r>
            <a:r>
              <a:rPr lang="lo-LA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ບໍ່ວ່າຈະເຮັດຄວາມເຢັນດ້ວຍອາກາດຫລືນໍ້າ, ຮູບແບບອັດຕະໂນມັດປັບແຕ່ງອັດຕະໂນມັດປັບຄ່າພາລາມິເຕີທັງ ໝົດ ດ້ວຍການກົດຄັ້ງດຽວ.  ນອກນັ້ນຍັງມີໂໝດ</a:t>
            </a:r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Extreme Quiet </a:t>
            </a:r>
            <a:r>
              <a:rPr lang="lo-LA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ທີ່ຊ່ວຍຫຼຸດຄວາມໄວພັດລົມທັງໝົດໃຫ້ຕໍ່າກ່ວາທີ່ສຸດເພື່ອຮັກສາລະບົບຂອງທ່ານໃຫ້ສຽງກະຊິບໃນເວລາເຮັດ </a:t>
            </a:r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BIOS.  </a:t>
            </a:r>
            <a:r>
              <a:rPr lang="lo-LA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ວຽກງານເບົາ.  ເຄື່ອງເຮັດຄວາມເຢັນແລະເຄື່ອງເຮັດຄວາມເຢັນຂອງ </a:t>
            </a:r>
            <a:r>
              <a:rPr lang="en-US" sz="2000" dirty="0" err="1">
                <a:latin typeface="Phetsarath OT" panose="02000500000000000000" pitchFamily="2" charset="0"/>
                <a:cs typeface="Phetsarath OT" panose="02000500000000000000" pitchFamily="2" charset="0"/>
              </a:rPr>
              <a:t>Aio</a:t>
            </a:r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ຍັງສາມາດຄວບຄຸມໄດ້ຜ່ານ </a:t>
            </a:r>
            <a:r>
              <a:rPr lang="en-US" sz="2000" dirty="0">
                <a:latin typeface="Phetsarath OT" panose="02000500000000000000" pitchFamily="2" charset="0"/>
                <a:cs typeface="Phetsarath OT" panose="02000500000000000000" pitchFamily="2" charset="0"/>
              </a:rPr>
              <a:t>UEFI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73619-8974-478F-8354-3C26BB309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376" y="-175380"/>
            <a:ext cx="6503217" cy="627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7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400CA3-FBAD-4EB7-BC7B-97EFB3E9964F}"/>
              </a:ext>
            </a:extLst>
          </p:cNvPr>
          <p:cNvSpPr/>
          <p:nvPr/>
        </p:nvSpPr>
        <p:spPr>
          <a:xfrm>
            <a:off x="1343488" y="2118622"/>
            <a:ext cx="30154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ຫົວຂໍ້ແຕ່ລະຫົວສາມາດອ້າງອີງສາມແກັບຄວາມຮ້ອນ. ພັດລົມ </a:t>
            </a:r>
            <a:r>
              <a:rPr lang="en-US" dirty="0" err="1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Xpert</a:t>
            </a:r>
            <a:r>
              <a:rPr lang="en-US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4 </a:t>
            </a:r>
            <a:r>
              <a:rPr lang="lo-LA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ຊ່ວຍໃຫ້ທ່ານສາມາດວາງແຜນອຸນຫະພູມຂອງບັດກາຟິກ </a:t>
            </a:r>
            <a:r>
              <a:rPr lang="en-US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ASUS </a:t>
            </a:r>
            <a:r>
              <a:rPr lang="lo-LA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ທີ່ຮອງຮັບເພື່ອເພີ່ມປະສິດທິພາບຄວາມເຢັນ ສຳ ລັບ </a:t>
            </a:r>
            <a:r>
              <a:rPr lang="en-US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GPU- </a:t>
            </a:r>
            <a:r>
              <a:rPr lang="lo-LA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ແລະວຽກງານທີ່ໃຊ້ໃນ </a:t>
            </a:r>
            <a:r>
              <a:rPr lang="en-US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CPU.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69E6BE-4A79-45B4-9A10-00AA78716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93" y="0"/>
            <a:ext cx="6858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850F00-B2AE-4780-9559-3E16C83D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002" y="259676"/>
            <a:ext cx="4619625" cy="5695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3A6E9D-9903-4B16-A116-BB231B40F05D}"/>
              </a:ext>
            </a:extLst>
          </p:cNvPr>
          <p:cNvSpPr txBox="1"/>
          <p:nvPr/>
        </p:nvSpPr>
        <p:spPr>
          <a:xfrm>
            <a:off x="1638764" y="1469768"/>
            <a:ext cx="3849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Multiple Temperature Sources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B4F81A3-D214-40E7-A420-D3414958B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08" y="982927"/>
            <a:ext cx="445456" cy="977129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78031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236045-3F7E-47E8-9671-439E2F1DE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66" y="1974367"/>
            <a:ext cx="9491455" cy="48836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7587E4-420B-4233-90A2-89D7F4086855}"/>
              </a:ext>
            </a:extLst>
          </p:cNvPr>
          <p:cNvSpPr/>
          <p:nvPr/>
        </p:nvSpPr>
        <p:spPr>
          <a:xfrm>
            <a:off x="-1035117" y="639128"/>
            <a:ext cx="125531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71700" lvl="4" indent="-342900">
              <a:buFont typeface="Wingdings" panose="05000000000000000000" pitchFamily="2" charset="2"/>
              <a:buChar char="v"/>
            </a:pPr>
            <a:r>
              <a:rPr lang="lo-LA" sz="24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ການຄວບຄຸມພະລັງງານດິຈິຕອນທີ່ຊັດເຈນ. </a:t>
            </a:r>
            <a:endParaRPr lang="en-US" sz="24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  <a:p>
            <a:pPr lvl="4"/>
            <a:r>
              <a:rPr lang="en-US" sz="24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	</a:t>
            </a:r>
            <a:r>
              <a:rPr lang="lo-LA" sz="24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ໂມດູນລະບົບຄວບຄຸມແຮງດັນໄຟຟ້າ </a:t>
            </a:r>
            <a:r>
              <a:rPr lang="en-US" sz="24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Digi + (VRM) </a:t>
            </a:r>
            <a:r>
              <a:rPr lang="lo-LA" sz="24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ສະ ໜອງ ການຄວບຄຸມເວລາທີ່ແທ້ຈິງໃນການຫຼຸດກະແສໄຟຟ້າ, ປ່ຽນຄວາມຖີ່ແລະການຕັ້ງຄ່າປະສິດທິພາບຂອງພະລັງງານໂດຍອັດຕະໂນມັດ.  ມັນຍັງຊ່ວຍໃຫ້ທ່ານປັບແຕ່ງ </a:t>
            </a:r>
            <a:r>
              <a:rPr lang="en-US" sz="24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CPU </a:t>
            </a:r>
            <a:r>
              <a:rPr lang="lo-LA" sz="24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ຂອງທ່ານເພື່ອຄວາມ ໝັ້ນ ຄົງແລະປະສິດທິພາບສູງສຸດ.</a:t>
            </a:r>
            <a:endParaRPr lang="en-US" sz="24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01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C785E3-7228-44F2-A0C0-A80EA2BB59FD}"/>
              </a:ext>
            </a:extLst>
          </p:cNvPr>
          <p:cNvSpPr/>
          <p:nvPr/>
        </p:nvSpPr>
        <p:spPr>
          <a:xfrm>
            <a:off x="1041647" y="2910526"/>
            <a:ext cx="3048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24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	ວົງຈອນປະສົມປະສານທີ່ອຸທິດຕົນປົກປ້ອງແຕ່ລະຫົວຂອງພັດລົມຈາກການເຮັດໃຫ້ເກີດຄວາມຮ້ອນແລະເກີນຄວາມ ຈຳ ເປັນ.</a:t>
            </a:r>
            <a:endParaRPr lang="en-US" sz="24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4A4C5-6087-44B5-8BA2-83007BA22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331" y="0"/>
            <a:ext cx="6858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F6709B-1BD4-4629-B3CB-D7618B1A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07" y="234572"/>
            <a:ext cx="4659435" cy="6019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1DFDD1-7B01-4959-ACA1-BE55D1987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38" y="1870090"/>
            <a:ext cx="1095375" cy="80962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303048C-6A56-40A9-85A7-0C4F7370D4CE}"/>
              </a:ext>
            </a:extLst>
          </p:cNvPr>
          <p:cNvSpPr/>
          <p:nvPr/>
        </p:nvSpPr>
        <p:spPr>
          <a:xfrm>
            <a:off x="1828801" y="2166151"/>
            <a:ext cx="52187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chemeClr val="bg1"/>
                </a:solidFill>
                <a:latin typeface="Roboto"/>
              </a:rPr>
              <a:t>Smart Protection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4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809F84-4715-4E4F-B532-E3D9A83E9002}"/>
              </a:ext>
            </a:extLst>
          </p:cNvPr>
          <p:cNvSpPr/>
          <p:nvPr/>
        </p:nvSpPr>
        <p:spPr>
          <a:xfrm>
            <a:off x="1962794" y="687565"/>
            <a:ext cx="2566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Roboto"/>
              </a:rPr>
              <a:t>AIO Pump Header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94839-EA8B-4643-BA59-A11159575FF8}"/>
              </a:ext>
            </a:extLst>
          </p:cNvPr>
          <p:cNvSpPr/>
          <p:nvPr/>
        </p:nvSpPr>
        <p:spPr>
          <a:xfrm>
            <a:off x="1716349" y="3059668"/>
            <a:ext cx="2725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Roboto"/>
              </a:rPr>
              <a:t>4-Pin PWM/DC Fan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10026-4287-4234-8CC7-4569250C5C21}"/>
              </a:ext>
            </a:extLst>
          </p:cNvPr>
          <p:cNvSpPr/>
          <p:nvPr/>
        </p:nvSpPr>
        <p:spPr>
          <a:xfrm>
            <a:off x="1716349" y="3674006"/>
            <a:ext cx="27668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	</a:t>
            </a:r>
            <a:r>
              <a:rPr lang="en-US" sz="2000" dirty="0" err="1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ແຕ່ລະຫົວເທິງເຮືອສະ</a:t>
            </a:r>
            <a:r>
              <a:rPr lang="en-US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ໜັບສະໜູນການຊອກຄົ້ນຫາແບບອັດຕະໂນມັດຂອງ</a:t>
            </a:r>
            <a:r>
              <a:rPr lang="en-US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PWM </a:t>
            </a:r>
            <a:r>
              <a:rPr lang="en-US" sz="2000" dirty="0" err="1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ຫຼື</a:t>
            </a:r>
            <a:r>
              <a:rPr lang="en-US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DC.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1BE9A-7A77-40D3-A655-8DF76AC293F2}"/>
              </a:ext>
            </a:extLst>
          </p:cNvPr>
          <p:cNvSpPr/>
          <p:nvPr/>
        </p:nvSpPr>
        <p:spPr>
          <a:xfrm>
            <a:off x="1962794" y="1301903"/>
            <a:ext cx="27066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	ຫົວ </a:t>
            </a:r>
            <a:r>
              <a:rPr lang="en-US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PWM / DC </a:t>
            </a:r>
            <a:r>
              <a:rPr lang="lo-LA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ທີ່ອຸທິດຕົນ ສຳ ລັບການຕັ້ງເຄື່ອງເຮັດຄວາມເຢັນດ້ວຍນ້ ຳ.</a:t>
            </a:r>
            <a:endParaRPr lang="en-US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56648C-6B8A-4AF5-BB45-0D9C97DCF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454" y="30778"/>
            <a:ext cx="6858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2E7A7C-ACAD-429E-A366-4B51B5D9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719" y="411748"/>
            <a:ext cx="4619625" cy="5695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9DCE0A-231F-426E-A6FA-944361584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323" y="581025"/>
            <a:ext cx="4619625" cy="5695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E9FC99-2E96-45A1-B67E-CEEA37378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08" y="581026"/>
            <a:ext cx="1075607" cy="7950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725F21-9718-4EAC-BE3F-98D565F19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39" y="2786487"/>
            <a:ext cx="1075607" cy="795014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5300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7E9F059-9279-4632-B2C6-E5B9EB7B249A}"/>
              </a:ext>
            </a:extLst>
          </p:cNvPr>
          <p:cNvSpPr/>
          <p:nvPr/>
        </p:nvSpPr>
        <p:spPr>
          <a:xfrm>
            <a:off x="917448" y="379548"/>
            <a:ext cx="6096000" cy="738664"/>
          </a:xfrm>
          <a:prstGeom prst="rect">
            <a:avLst/>
          </a:prstGeom>
        </p:spPr>
        <p:txBody>
          <a:bodyPr>
            <a:spAutoFit/>
            <a:scene3d>
              <a:camera prst="perspectiveHeroicExtremeRightFacing"/>
              <a:lightRig rig="threePt" dir="t"/>
            </a:scene3d>
          </a:bodyPr>
          <a:lstStyle/>
          <a:p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 err="1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ProCool</a:t>
            </a:r>
            <a:r>
              <a:rPr lang="en-US" sz="24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Connector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CB82BD-9C0A-45A7-9AE5-D66895776A7D}"/>
              </a:ext>
            </a:extLst>
          </p:cNvPr>
          <p:cNvSpPr/>
          <p:nvPr/>
        </p:nvSpPr>
        <p:spPr>
          <a:xfrm>
            <a:off x="1008888" y="1118212"/>
            <a:ext cx="3322638" cy="2031325"/>
          </a:xfrm>
          <a:prstGeom prst="rect">
            <a:avLst/>
          </a:prstGeom>
        </p:spPr>
        <p:txBody>
          <a:bodyPr wrap="square">
            <a:spAutoFit/>
            <a:scene3d>
              <a:camera prst="perspectiveHeroicExtremeRightFacing"/>
              <a:lightRig rig="threePt" dir="t"/>
            </a:scene3d>
          </a:bodyPr>
          <a:lstStyle/>
          <a:p>
            <a:r>
              <a:rPr lang="lo-LA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	ຕົວເຊື່ອມຕໍ່ທີ່ເປັນເຈົ້າຂອງໄດ້ຂະຫຍາຍສາຍເຊື່ອມຕໍ່ຂອງເມນບອດກັບ </a:t>
            </a:r>
            <a:r>
              <a:rPr lang="en-US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PSU </a:t>
            </a:r>
            <a:r>
              <a:rPr lang="lo-LA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ດ້ວຍສາຍເຊື່ອມ 8 + 4 ທີ່ສົ່ງໄຟຟ້າ 12 ໂວນໂດຍກົງໃຫ້ກັບໂປເຊດເຊີ. ຕົວເຊື່ອມຕໍ່ 8-</a:t>
            </a:r>
            <a:r>
              <a:rPr lang="en-US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pin </a:t>
            </a:r>
            <a:r>
              <a:rPr lang="lo-LA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ມີແກນແຂງທີ່ສາມາດຈັດການກັບກະແສໄຟຟ້າໄດ້ຫຼາຍກ່ວາຕົວເຊື່ອມຕໍ່ທີ່ເປັນຮູ.</a:t>
            </a:r>
            <a:endParaRPr lang="en-US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645FC-0BC6-4836-84F3-ED8275546226}"/>
              </a:ext>
            </a:extLst>
          </p:cNvPr>
          <p:cNvSpPr/>
          <p:nvPr/>
        </p:nvSpPr>
        <p:spPr>
          <a:xfrm>
            <a:off x="707137" y="3283375"/>
            <a:ext cx="3926139" cy="461665"/>
          </a:xfrm>
          <a:prstGeom prst="rect">
            <a:avLst/>
          </a:prstGeom>
        </p:spPr>
        <p:txBody>
          <a:bodyPr wrap="none">
            <a:spAutoFit/>
            <a:scene3d>
              <a:camera prst="perspectiveHeroicExtremeRightFacing"/>
              <a:lightRig rig="threePt" dir="t"/>
            </a:scene3d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bg1"/>
                </a:solidFill>
              </a:rPr>
              <a:t>10+1 </a:t>
            </a:r>
            <a:r>
              <a:rPr lang="en-US" sz="2400" dirty="0" err="1">
                <a:solidFill>
                  <a:schemeClr val="bg1"/>
                </a:solidFill>
              </a:rPr>
              <a:t>DrMOS</a:t>
            </a:r>
            <a:r>
              <a:rPr lang="en-US" sz="2400" dirty="0">
                <a:solidFill>
                  <a:schemeClr val="bg1"/>
                </a:solidFill>
              </a:rPr>
              <a:t> Power Stages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428060-EF03-4139-B033-1ADC1938294D}"/>
              </a:ext>
            </a:extLst>
          </p:cNvPr>
          <p:cNvSpPr/>
          <p:nvPr/>
        </p:nvSpPr>
        <p:spPr>
          <a:xfrm>
            <a:off x="1008888" y="3792761"/>
            <a:ext cx="3322638" cy="1754326"/>
          </a:xfrm>
          <a:prstGeom prst="rect">
            <a:avLst/>
          </a:prstGeom>
        </p:spPr>
        <p:txBody>
          <a:bodyPr wrap="square">
            <a:spAutoFit/>
            <a:scene3d>
              <a:camera prst="perspectiveHeroicExtremeRightFacing"/>
              <a:lightRig rig="threePt" dir="t"/>
            </a:scene3d>
          </a:bodyPr>
          <a:lstStyle/>
          <a:p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	ຂັ້ນຕອນພະລັງງານ 10 + 1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DrMOS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A VRM </a:t>
            </a:r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ທີ່ມີ 10 + 1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DrMOS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Power Stages </a:t>
            </a:r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ສະ ໜອງ ພະລັງງານແລະປະສິດທິພາບທີ່ໂຮງງານຜະລິດ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Intel </a:t>
            </a:r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ຫຼ້າສຸດຕ້ອງການ.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D6C38-CC1F-4DBB-B5E7-9F26A5D17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356" y="0"/>
            <a:ext cx="6508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19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92082-73F5-432A-B8D4-04A0AACBC0D4}"/>
              </a:ext>
            </a:extLst>
          </p:cNvPr>
          <p:cNvSpPr/>
          <p:nvPr/>
        </p:nvSpPr>
        <p:spPr>
          <a:xfrm>
            <a:off x="811442" y="638294"/>
            <a:ext cx="2311851" cy="400110"/>
          </a:xfrm>
          <a:prstGeom prst="rect">
            <a:avLst/>
          </a:prstGeom>
        </p:spPr>
        <p:txBody>
          <a:bodyPr wrap="none">
            <a:spAutoFit/>
            <a:scene3d>
              <a:camera prst="perspectiveRight"/>
              <a:lightRig rig="threePt" dir="t"/>
            </a:scene3d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ASUS </a:t>
            </a:r>
            <a:r>
              <a:rPr lang="en-US" sz="2000" dirty="0" err="1">
                <a:solidFill>
                  <a:schemeClr val="bg1"/>
                </a:solidFill>
              </a:rPr>
              <a:t>OptiMem</a:t>
            </a:r>
            <a:r>
              <a:rPr lang="en-US" sz="2000" dirty="0">
                <a:solidFill>
                  <a:schemeClr val="bg1"/>
                </a:solidFill>
              </a:rPr>
              <a:t> 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959A98-2A6C-4203-9E0B-46F957EE8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170" y="736418"/>
            <a:ext cx="7587806" cy="49145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0C056B-FF33-4E46-B3F4-F52F571F7F5B}"/>
              </a:ext>
            </a:extLst>
          </p:cNvPr>
          <p:cNvSpPr/>
          <p:nvPr/>
        </p:nvSpPr>
        <p:spPr>
          <a:xfrm>
            <a:off x="954024" y="1062668"/>
            <a:ext cx="2474976" cy="3046988"/>
          </a:xfrm>
          <a:prstGeom prst="rect">
            <a:avLst/>
          </a:prstGeom>
        </p:spPr>
        <p:txBody>
          <a:bodyPr wrap="square">
            <a:spAutoFit/>
            <a:scene3d>
              <a:camera prst="perspectiveRight"/>
              <a:lightRig rig="threePt" dir="t"/>
            </a:scene3d>
          </a:bodyPr>
          <a:lstStyle/>
          <a:p>
            <a:r>
              <a:rPr lang="lo-LA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	ການປັບປຸງແກ້ໄຂການຕິດຕາມເສັ້ນທາງຂອງເມນບອດແມ່ນໃຫ້ໂປເຊດເຊີ </a:t>
            </a:r>
            <a:r>
              <a:rPr lang="en-US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Intel </a:t>
            </a:r>
            <a:r>
              <a:rPr lang="lo-LA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ລຸ້ນລ້າສຸດທີ່ມີການເຂົ້າເຖິງແບນວິດຄວາມຈຳບໍ່ຈຳກັດ. ເຕັກໂນໂລຍີ </a:t>
            </a:r>
            <a:r>
              <a:rPr lang="en-US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ASUS </a:t>
            </a:r>
            <a:r>
              <a:rPr lang="en-US" sz="1600" dirty="0" err="1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OptiMem</a:t>
            </a:r>
            <a:r>
              <a:rPr lang="en-US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II </a:t>
            </a:r>
            <a:r>
              <a:rPr lang="lo-LA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ວາງແຜນເສັ້ນທາງສັນຍານຄວາມຊົງ ຈຳຢ່າງລະມັດລະວັງໃນຊັ້ນ </a:t>
            </a:r>
            <a:r>
              <a:rPr lang="en-US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PCB </a:t>
            </a:r>
            <a:r>
              <a:rPr lang="lo-LA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ທີ່ແຕກຕ່າງກັນເພື່ອຫຼຸດຜ່ອນຄວາມວຸ່ນວາຍແລະເພີ່ມພື້ນທີ່ປ້ອງກັນທີ່ຊ່ວຍຫຼຸດຜ່ອນເສັ້ນທາງຕັດໄມ້ໄດ້ຢ່າງຫຼວງຫຼາຍ</a:t>
            </a:r>
            <a:endParaRPr lang="en-US" sz="16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6A9A96-DF63-42A1-8667-B431D2C4E292}"/>
              </a:ext>
            </a:extLst>
          </p:cNvPr>
          <p:cNvSpPr/>
          <p:nvPr/>
        </p:nvSpPr>
        <p:spPr>
          <a:xfrm>
            <a:off x="476716" y="4109656"/>
            <a:ext cx="3254417" cy="369332"/>
          </a:xfrm>
          <a:prstGeom prst="rect">
            <a:avLst/>
          </a:prstGeom>
        </p:spPr>
        <p:txBody>
          <a:bodyPr wrap="none">
            <a:spAutoFit/>
            <a:scene3d>
              <a:camera prst="perspectiveRight"/>
              <a:lightRig rig="threePt" dir="t"/>
            </a:scene3d>
          </a:bodyPr>
          <a:lstStyle/>
          <a:p>
            <a:pPr marL="285750" indent="-285750" fontAlgn="base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ASUS </a:t>
            </a:r>
            <a:r>
              <a:rPr lang="en-US" dirty="0" err="1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OptiMem</a:t>
            </a:r>
            <a:r>
              <a:rPr lang="en-US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II benefits:</a:t>
            </a:r>
            <a:endParaRPr lang="en-US" b="0" i="0" u="none" strike="noStrike" dirty="0">
              <a:solidFill>
                <a:schemeClr val="bg1"/>
              </a:solidFill>
              <a:effectLst/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069C43-683C-4EB8-9ED6-0C5A3B637CDD}"/>
              </a:ext>
            </a:extLst>
          </p:cNvPr>
          <p:cNvSpPr/>
          <p:nvPr/>
        </p:nvSpPr>
        <p:spPr>
          <a:xfrm>
            <a:off x="683133" y="4478988"/>
            <a:ext cx="3048000" cy="1323439"/>
          </a:xfrm>
          <a:prstGeom prst="rect">
            <a:avLst/>
          </a:prstGeom>
        </p:spPr>
        <p:txBody>
          <a:bodyPr wrap="square">
            <a:spAutoFit/>
            <a:scene3d>
              <a:camera prst="perspectiveRight"/>
              <a:lightRig rig="threePt" dir="t"/>
            </a:scene3d>
          </a:bodyPr>
          <a:lstStyle/>
          <a:p>
            <a:r>
              <a:rPr lang="lo-LA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ການປັບປຸງສະຖຽນລະພາບຂອງຄວາມ ຈຳ ແລະຄວາມເຂົ້າກັນໄດ້ດີຂື້ນ</a:t>
            </a:r>
          </a:p>
          <a:p>
            <a:r>
              <a:rPr lang="lo-LA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ອະນຸຍາດໃຫ້ມີໜ່ວຍຄວາມຈຳຕ່ ຳກວ່າແຮງດັນໄຟຟ້າທຽບເທົ່າ</a:t>
            </a:r>
          </a:p>
          <a:p>
            <a:r>
              <a:rPr lang="lo-LA" sz="16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ຂອບຄວາມຖີ່ຂອງຄວາມຖີ່ທີ່ດີຂື້ນ</a:t>
            </a:r>
            <a:endParaRPr lang="en-US" sz="16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253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6F9A-E2F5-4543-BC47-DC200AB00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159" y="272289"/>
            <a:ext cx="4018111" cy="1478570"/>
          </a:xfrm>
        </p:spPr>
        <p:txBody>
          <a:bodyPr>
            <a:prstTxWarp prst="textFadeLeft">
              <a:avLst/>
            </a:prstTxWarp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Aura 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2E782-4C0E-4923-9E93-9E7EBFC47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615" y="1942228"/>
            <a:ext cx="4657723" cy="3541714"/>
          </a:xfrm>
        </p:spPr>
        <p:txBody>
          <a:bodyPr>
            <a:normAutofit fontScale="92500" lnSpcReduction="10000"/>
            <a:scene3d>
              <a:camera prst="isometricOffAxis2Left"/>
              <a:lightRig rig="threePt" dir="t"/>
            </a:scene3d>
          </a:bodyPr>
          <a:lstStyle/>
          <a:p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ລະບົບຄວາມກະຕືລືລົ້ນທີ່ມີຄວາມລະມັດລະວັງ ເໝາະ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ສົມກັບຄວາມງາມທີ່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 </a:t>
            </a:r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  ເໝາະສົມ.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ASUS Aura </a:t>
            </a:r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ໃຫ້ບໍລິການຄວບຄຸມໄຟເຍືອງທາງ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RGB </a:t>
            </a:r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ເຕັມຮູບແບບພ້ອມດ້ວຍ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presets </a:t>
            </a:r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ທີ່ມີປະໂຫຍດຫຼາຍຢ່າງ ສຳ ລັບລອກທີ່ເຊື່ອມຕໍ່ກັບ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headboard RGB. </a:t>
            </a:r>
            <a:r>
              <a:rPr lang="lo-L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ແລະມັນສາມາດຖືກຊິ້ງຂໍ້ມູນທັງ ໝົດ ກັບຮຸ່ນທີ່ມີຄວາມສາມາດຂອງ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Aura-capable hardware.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7472AA-11D4-47D6-B00A-1D00D2FE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662" y="272289"/>
            <a:ext cx="4825498" cy="60297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A8B7A27-67A4-4220-AE21-2CAAFA3C210A}"/>
              </a:ext>
            </a:extLst>
          </p:cNvPr>
          <p:cNvSpPr/>
          <p:nvPr/>
        </p:nvSpPr>
        <p:spPr>
          <a:xfrm>
            <a:off x="4785064" y="1490552"/>
            <a:ext cx="701336" cy="101693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95C1EE-0BF2-41E9-9D5B-C85E0A890858}"/>
              </a:ext>
            </a:extLst>
          </p:cNvPr>
          <p:cNvSpPr/>
          <p:nvPr/>
        </p:nvSpPr>
        <p:spPr>
          <a:xfrm>
            <a:off x="4967326" y="4742678"/>
            <a:ext cx="701336" cy="101693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7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720CF8-550D-43B4-B015-1981B3A4A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" y="0"/>
            <a:ext cx="1218937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6F1FB2-8CB5-4EFF-A698-EBA4B2ED1AB1}"/>
              </a:ext>
            </a:extLst>
          </p:cNvPr>
          <p:cNvSpPr/>
          <p:nvPr/>
        </p:nvSpPr>
        <p:spPr>
          <a:xfrm>
            <a:off x="771787" y="1820411"/>
            <a:ext cx="2910980" cy="124157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lo-LA" sz="2000" dirty="0">
                <a:latin typeface="Verdana" panose="020B0604030504040204" pitchFamily="34" charset="0"/>
                <a:ea typeface="Verdana" panose="020B0604030504040204" pitchFamily="34" charset="0"/>
              </a:rPr>
              <a:t>ລາຄາ ແມ່ນ 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8.290 </a:t>
            </a:r>
            <a:r>
              <a:rPr lang="lo-LA" sz="2000" dirty="0">
                <a:latin typeface="Verdana" panose="020B0604030504040204" pitchFamily="34" charset="0"/>
                <a:ea typeface="Verdana" panose="020B0604030504040204" pitchFamily="34" charset="0"/>
              </a:rPr>
              <a:t>ບາບ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215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BB9A-A90A-42A4-ACBD-4ECD4B3D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lo-LA" sz="8800" b="1" cap="none" dirty="0">
                <a:ln/>
                <a:solidFill>
                  <a:schemeClr val="accent3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ຈົບການລາຍງານ</a:t>
            </a:r>
            <a:endParaRPr lang="en-US" sz="8800" b="1" cap="none" dirty="0">
              <a:ln/>
              <a:solidFill>
                <a:schemeClr val="accent3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4" name="Ribbon: Curved and Tilted Down 3">
            <a:extLst>
              <a:ext uri="{FF2B5EF4-FFF2-40B4-BE49-F238E27FC236}">
                <a16:creationId xmlns:a16="http://schemas.microsoft.com/office/drawing/2014/main" id="{CE4BA173-E5CA-4FDA-B769-C08618D54D33}"/>
              </a:ext>
            </a:extLst>
          </p:cNvPr>
          <p:cNvSpPr/>
          <p:nvPr/>
        </p:nvSpPr>
        <p:spPr>
          <a:xfrm>
            <a:off x="431199" y="2097088"/>
            <a:ext cx="10328537" cy="2325512"/>
          </a:xfrm>
          <a:prstGeom prst="ellipseRibbo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>
            <a:prstTxWarp prst="textStop">
              <a:avLst/>
            </a:prstTxWarp>
          </a:bodyPr>
          <a:lstStyle/>
          <a:p>
            <a:pPr algn="ctr"/>
            <a:r>
              <a:rPr lang="lo-LA" sz="32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ທ່ານໃດບໍ່ເຂົ້າໃຈຫຍັງ ຫຼື </a:t>
            </a:r>
          </a:p>
          <a:p>
            <a:pPr algn="ctr"/>
            <a:r>
              <a:rPr lang="lo-LA" sz="3200" dirty="0">
                <a:solidFill>
                  <a:schemeClr val="tx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ມີບັນຫາຂໍ້ໃດເຊີນຖາມໄດ້</a:t>
            </a:r>
            <a:endParaRPr lang="en-US" sz="3200" dirty="0">
              <a:solidFill>
                <a:schemeClr val="tx1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94A08D8-E4D8-44A4-881C-D39A4EE90B09}"/>
              </a:ext>
            </a:extLst>
          </p:cNvPr>
          <p:cNvSpPr/>
          <p:nvPr/>
        </p:nvSpPr>
        <p:spPr>
          <a:xfrm>
            <a:off x="1651247" y="5255581"/>
            <a:ext cx="754602" cy="983901"/>
          </a:xfrm>
          <a:prstGeom prst="leftBrace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accent4">
                    <a:lumMod val="75000"/>
                  </a:schemeClr>
                </a:solidFill>
              </a:ln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F02372F-8A65-4249-ACCA-554A74E436B5}"/>
              </a:ext>
            </a:extLst>
          </p:cNvPr>
          <p:cNvSpPr/>
          <p:nvPr/>
        </p:nvSpPr>
        <p:spPr>
          <a:xfrm rot="10800000">
            <a:off x="4119239" y="5255581"/>
            <a:ext cx="754602" cy="983902"/>
          </a:xfrm>
          <a:prstGeom prst="leftBrace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n w="76200">
                <a:solidFill>
                  <a:srgbClr val="51A0D6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69EFC-5554-4A2E-8DDD-91F3E6E8B958}"/>
              </a:ext>
            </a:extLst>
          </p:cNvPr>
          <p:cNvSpPr txBox="1"/>
          <p:nvPr/>
        </p:nvSpPr>
        <p:spPr>
          <a:xfrm>
            <a:off x="2405849" y="5070915"/>
            <a:ext cx="209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Phetsarath OT" panose="02000500000000000000" pitchFamily="2" charset="0"/>
                <a:cs typeface="Phetsarath OT" panose="02000500000000000000" pitchFamily="2" charset="0"/>
              </a:rPr>
              <a:t>ຂໍ້ມູນເອົາມາຈາກ</a:t>
            </a:r>
            <a:endParaRPr lang="en-US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43F04-89BA-45C6-B887-13281630DBC2}"/>
              </a:ext>
            </a:extLst>
          </p:cNvPr>
          <p:cNvSpPr txBox="1"/>
          <p:nvPr/>
        </p:nvSpPr>
        <p:spPr>
          <a:xfrm>
            <a:off x="2450237" y="5531838"/>
            <a:ext cx="175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dobe Garamond Pro Bold" panose="02020702060506020403" pitchFamily="18" charset="0"/>
              </a:rPr>
              <a:t>www.asus.com</a:t>
            </a:r>
          </a:p>
        </p:txBody>
      </p:sp>
    </p:spTree>
    <p:extLst>
      <p:ext uri="{BB962C8B-B14F-4D97-AF65-F5344CB8AC3E}">
        <p14:creationId xmlns:p14="http://schemas.microsoft.com/office/powerpoint/2010/main" val="1281645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4">
                    <a:lumMod val="50000"/>
                  </a:schemeClr>
                </a:solidFill>
                <a:latin typeface="Adobe Garamond Pro Bold" panose="02020702060506020403" pitchFamily="18" charset="0"/>
              </a:rPr>
              <a:t>Asus z490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lo-LA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ຊຸດແມ່ແບບ </a:t>
            </a:r>
            <a:r>
              <a:rPr lang="en-US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ASUS Z490 </a:t>
            </a:r>
            <a:r>
              <a:rPr lang="lo-LA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ມີ </a:t>
            </a:r>
            <a:r>
              <a:rPr lang="en-US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teamed-power-stage </a:t>
            </a:r>
            <a:r>
              <a:rPr lang="lo-LA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ມັນສາມາດປົດລ</a:t>
            </a:r>
            <a:r>
              <a:rPr lang="en-US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the</a:t>
            </a:r>
            <a:r>
              <a:rPr lang="lo-LA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ອກທ່າແຮງອັນເຕັມທີ່ຂອງ </a:t>
            </a:r>
            <a:r>
              <a:rPr lang="en-US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CPU Intel Core latest CPU </a:t>
            </a:r>
            <a:r>
              <a:rPr lang="lo-LA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ລຸ້ນ ໃໝ່ ຫຼ້າສຸດດ້ວຍສ່ວນປະກອບທີ່ມີຄຸນນະພາບ </a:t>
            </a:r>
            <a:r>
              <a:rPr lang="en-US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VRM, motherboard ASUS Z490 </a:t>
            </a:r>
            <a:r>
              <a:rPr lang="lo-LA" sz="2000" b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ຖືກອອກແບບມາເພື່ອຮອງຮັບວຽກແລະເງື່ອນໄຂການເຮັດວຽກ.</a:t>
            </a:r>
            <a:endParaRPr lang="en-US" sz="2000" b="1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4A417-3524-4F2D-8F49-646DBAD37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79" y="-435817"/>
            <a:ext cx="7167789" cy="74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4435-1A8B-477D-A0D0-AC5B3043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38" y="747103"/>
            <a:ext cx="5738781" cy="147857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378A5-F9AD-4307-9465-219FB3735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438" y="1693905"/>
            <a:ext cx="4211822" cy="219076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Intel® Socket 1200 for 10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 Gen Intel</a:t>
            </a:r>
            <a:r>
              <a:rPr lang="en-US" baseline="30000" dirty="0">
                <a:solidFill>
                  <a:schemeClr val="bg1"/>
                </a:solidFill>
              </a:rPr>
              <a:t>®</a:t>
            </a:r>
            <a:r>
              <a:rPr lang="en-US" dirty="0">
                <a:solidFill>
                  <a:schemeClr val="bg1"/>
                </a:solidFill>
              </a:rPr>
              <a:t> Core</a:t>
            </a:r>
            <a:r>
              <a:rPr lang="en-US" baseline="30000" dirty="0">
                <a:solidFill>
                  <a:schemeClr val="bg1"/>
                </a:solidFill>
              </a:rPr>
              <a:t>™</a:t>
            </a:r>
            <a:r>
              <a:rPr lang="en-US" dirty="0">
                <a:solidFill>
                  <a:schemeClr val="bg1"/>
                </a:solidFill>
              </a:rPr>
              <a:t>, Pentium</a:t>
            </a:r>
            <a:r>
              <a:rPr lang="en-US" baseline="30000" dirty="0">
                <a:solidFill>
                  <a:schemeClr val="bg1"/>
                </a:solidFill>
              </a:rPr>
              <a:t>®</a:t>
            </a:r>
            <a:r>
              <a:rPr lang="en-US" dirty="0">
                <a:solidFill>
                  <a:schemeClr val="bg1"/>
                </a:solidFill>
              </a:rPr>
              <a:t> Gold and Celeron</a:t>
            </a:r>
            <a:r>
              <a:rPr lang="en-US" baseline="30000" dirty="0">
                <a:solidFill>
                  <a:schemeClr val="bg1"/>
                </a:solidFill>
              </a:rPr>
              <a:t>®</a:t>
            </a:r>
            <a:r>
              <a:rPr lang="en-US" dirty="0">
                <a:solidFill>
                  <a:schemeClr val="bg1"/>
                </a:solidFill>
              </a:rPr>
              <a:t> Processors *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Supports Intel® 14 nm 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18D8A1-44EA-4FBB-8807-2A3A4B7C7BD2}"/>
              </a:ext>
            </a:extLst>
          </p:cNvPr>
          <p:cNvSpPr/>
          <p:nvPr/>
        </p:nvSpPr>
        <p:spPr>
          <a:xfrm>
            <a:off x="1105484" y="3984723"/>
            <a:ext cx="27061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cap="all" dirty="0">
                <a:solidFill>
                  <a:schemeClr val="bg1"/>
                </a:solidFill>
                <a:latin typeface="Adobe Garamond Pro Bold" panose="02020702060506020403" pitchFamily="18" charset="0"/>
                <a:ea typeface="+mj-ea"/>
                <a:cs typeface="+mj-cs"/>
              </a:rPr>
              <a:t>Chipset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9F5168-B95E-4D22-A499-90F31A7CDCCD}"/>
              </a:ext>
            </a:extLst>
          </p:cNvPr>
          <p:cNvSpPr/>
          <p:nvPr/>
        </p:nvSpPr>
        <p:spPr>
          <a:xfrm>
            <a:off x="1319691" y="4614950"/>
            <a:ext cx="1955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</a:rPr>
              <a:t>Intel® Z490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402215-07E5-4B7C-A2F0-2045758BBBF7}"/>
              </a:ext>
            </a:extLst>
          </p:cNvPr>
          <p:cNvSpPr/>
          <p:nvPr/>
        </p:nvSpPr>
        <p:spPr>
          <a:xfrm>
            <a:off x="1105484" y="5147699"/>
            <a:ext cx="2794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lvl="0" indent="-571500">
              <a:buFont typeface="Wingdings" panose="05000000000000000000" pitchFamily="2" charset="2"/>
              <a:buChar char="v"/>
            </a:pPr>
            <a:r>
              <a:rPr lang="en-US" sz="3600" cap="all" dirty="0">
                <a:solidFill>
                  <a:schemeClr val="bg1"/>
                </a:solidFill>
                <a:latin typeface="Adobe Garamond Pro Bold" panose="02020702060506020403" pitchFamily="18" charset="0"/>
              </a:rPr>
              <a:t>Memory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1D8346-924D-4EDC-9DC9-48FCACA67615}"/>
              </a:ext>
            </a:extLst>
          </p:cNvPr>
          <p:cNvSpPr/>
          <p:nvPr/>
        </p:nvSpPr>
        <p:spPr>
          <a:xfrm>
            <a:off x="1319691" y="5894080"/>
            <a:ext cx="36957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4 x DIMM, Max. 128GB, DDR4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C9279CB-0BC8-4AEB-8762-41E6A97D9190}"/>
              </a:ext>
            </a:extLst>
          </p:cNvPr>
          <p:cNvSpPr txBox="1">
            <a:spLocks/>
          </p:cNvSpPr>
          <p:nvPr/>
        </p:nvSpPr>
        <p:spPr>
          <a:xfrm>
            <a:off x="6453219" y="1096478"/>
            <a:ext cx="5738781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bg1"/>
                </a:solidFill>
              </a:rPr>
              <a:t>Back I/O Ports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724B5F-0165-4A90-91E0-D956B1FE8D38}"/>
              </a:ext>
            </a:extLst>
          </p:cNvPr>
          <p:cNvSpPr txBox="1">
            <a:spLocks/>
          </p:cNvSpPr>
          <p:nvPr/>
        </p:nvSpPr>
        <p:spPr>
          <a:xfrm>
            <a:off x="6802836" y="1884563"/>
            <a:ext cx="4211822" cy="2660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333333"/>
                </a:solidFill>
                <a:latin typeface="Segoe UI" panose="020B0502040204020203" pitchFamily="34" charset="0"/>
              </a:rPr>
              <a:t>1 x PS/2 keyboard/mouse combo port(s)</a:t>
            </a:r>
            <a:br>
              <a:rPr lang="en-US" b="1" dirty="0"/>
            </a:br>
            <a:r>
              <a:rPr lang="en-US" b="1" dirty="0">
                <a:solidFill>
                  <a:srgbClr val="333333"/>
                </a:solidFill>
                <a:latin typeface="Segoe UI" panose="020B0502040204020203" pitchFamily="34" charset="0"/>
              </a:rPr>
              <a:t>1 x DisplayPort</a:t>
            </a:r>
            <a:br>
              <a:rPr lang="en-US" b="1" dirty="0"/>
            </a:br>
            <a:r>
              <a:rPr lang="en-US" b="1" dirty="0">
                <a:solidFill>
                  <a:srgbClr val="333333"/>
                </a:solidFill>
                <a:latin typeface="Segoe UI" panose="020B0502040204020203" pitchFamily="34" charset="0"/>
              </a:rPr>
              <a:t>1 x HDMI</a:t>
            </a:r>
            <a:br>
              <a:rPr lang="en-US" b="1" dirty="0"/>
            </a:br>
            <a:r>
              <a:rPr lang="en-US" b="1" dirty="0">
                <a:solidFill>
                  <a:srgbClr val="333333"/>
                </a:solidFill>
                <a:latin typeface="Segoe UI" panose="020B0502040204020203" pitchFamily="34" charset="0"/>
              </a:rPr>
              <a:t>1 x LAN (RJ45) port(s)</a:t>
            </a:r>
            <a:br>
              <a:rPr lang="en-US" b="1" dirty="0"/>
            </a:br>
            <a:r>
              <a:rPr lang="en-US" b="1" dirty="0">
                <a:solidFill>
                  <a:srgbClr val="333333"/>
                </a:solidFill>
                <a:latin typeface="Segoe UI" panose="020B0502040204020203" pitchFamily="34" charset="0"/>
              </a:rPr>
              <a:t>2 x USB 3.2 Gen 2 Type-A</a:t>
            </a:r>
            <a:br>
              <a:rPr lang="en-US" b="1" dirty="0"/>
            </a:br>
            <a:r>
              <a:rPr lang="en-US" b="1" dirty="0">
                <a:solidFill>
                  <a:srgbClr val="333333"/>
                </a:solidFill>
                <a:latin typeface="Segoe UI" panose="020B0502040204020203" pitchFamily="34" charset="0"/>
              </a:rPr>
              <a:t>2 x USB 3.2 Gen 1 Type-A</a:t>
            </a:r>
            <a:br>
              <a:rPr lang="en-US" b="1" dirty="0"/>
            </a:br>
            <a:r>
              <a:rPr lang="en-US" b="1" dirty="0">
                <a:solidFill>
                  <a:srgbClr val="333333"/>
                </a:solidFill>
                <a:latin typeface="Segoe UI" panose="020B0502040204020203" pitchFamily="34" charset="0"/>
              </a:rPr>
              <a:t>2 x USB 2.0</a:t>
            </a:r>
            <a:br>
              <a:rPr lang="en-US" b="1" dirty="0"/>
            </a:br>
            <a:r>
              <a:rPr lang="en-US" b="1" dirty="0">
                <a:solidFill>
                  <a:srgbClr val="333333"/>
                </a:solidFill>
                <a:latin typeface="Segoe UI" panose="020B0502040204020203" pitchFamily="34" charset="0"/>
              </a:rPr>
              <a:t>6 x Audio jack(s)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95AF33-54BE-4967-8F5A-52A002881DD9}"/>
              </a:ext>
            </a:extLst>
          </p:cNvPr>
          <p:cNvSpPr/>
          <p:nvPr/>
        </p:nvSpPr>
        <p:spPr>
          <a:xfrm>
            <a:off x="6505205" y="4430284"/>
            <a:ext cx="1811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b="1" u="sng" dirty="0">
                <a:solidFill>
                  <a:srgbClr val="000000"/>
                </a:solidFill>
                <a:latin typeface="Segoe UI" panose="020B0502040204020203" pitchFamily="34" charset="0"/>
              </a:rPr>
              <a:t>BIOS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D2FCDB-C335-4881-B5D3-A93BF12BE335}"/>
              </a:ext>
            </a:extLst>
          </p:cNvPr>
          <p:cNvSpPr/>
          <p:nvPr/>
        </p:nvSpPr>
        <p:spPr>
          <a:xfrm>
            <a:off x="6958976" y="5240031"/>
            <a:ext cx="4279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128 Mb Flash ROM, UEFI AMI BIOS</a:t>
            </a:r>
            <a:endParaRPr 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74BF6-8BE9-470C-8164-26EA84A22765}"/>
              </a:ext>
            </a:extLst>
          </p:cNvPr>
          <p:cNvSpPr txBox="1"/>
          <p:nvPr/>
        </p:nvSpPr>
        <p:spPr>
          <a:xfrm>
            <a:off x="2583402" y="301841"/>
            <a:ext cx="7025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3600" b="1" i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ສ່ອນປະກອບຂອງ </a:t>
            </a:r>
            <a:r>
              <a:rPr lang="en-US" sz="3600" b="1" i="1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ASUS Z490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EECE76-6287-4F75-ACAB-07171EC0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903" y="1916370"/>
            <a:ext cx="21526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18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12B5-D2E9-4210-8DCC-D5F9FC44C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71" y="-180193"/>
            <a:ext cx="3474975" cy="147857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0000"/>
                </a:solidFill>
                <a:latin typeface="Adobe Garamond Pro Bold" panose="02020702060506020403" pitchFamily="18" charset="0"/>
              </a:rPr>
              <a:t>Graphic</a:t>
            </a:r>
            <a:endParaRPr lang="en-US" b="1" dirty="0">
              <a:latin typeface="Adobe Garamond Pro Bold" panose="020207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DD863-7350-4322-9D67-410AEE5ED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483" y="798990"/>
            <a:ext cx="4407406" cy="3541714"/>
          </a:xfrm>
        </p:spPr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Integrated Graphics Processor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1 x DisplayPort 1.4 **</a:t>
            </a:r>
            <a:br>
              <a:rPr lang="en-US" dirty="0"/>
            </a:br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1 x HDMI 1.4b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B9782E-47A2-469E-9F7D-AD2170CA4802}"/>
              </a:ext>
            </a:extLst>
          </p:cNvPr>
          <p:cNvSpPr txBox="1">
            <a:spLocks/>
          </p:cNvSpPr>
          <p:nvPr/>
        </p:nvSpPr>
        <p:spPr>
          <a:xfrm>
            <a:off x="573242" y="2277560"/>
            <a:ext cx="560561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0000"/>
                </a:solidFill>
                <a:latin typeface="Adobe Garamond Pro Bold" panose="02020702060506020403" pitchFamily="18" charset="0"/>
              </a:rPr>
              <a:t>Multi-GPU Support</a:t>
            </a:r>
            <a:endParaRPr lang="en-US" sz="2800" b="1" dirty="0">
              <a:latin typeface="Adobe Garamond Pro Bold" panose="02020702060506020403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57ACBC-0465-46FA-BF27-112FB3E1B982}"/>
              </a:ext>
            </a:extLst>
          </p:cNvPr>
          <p:cNvSpPr txBox="1">
            <a:spLocks/>
          </p:cNvSpPr>
          <p:nvPr/>
        </p:nvSpPr>
        <p:spPr>
          <a:xfrm>
            <a:off x="843743" y="3246705"/>
            <a:ext cx="500664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Supports AMD 2-Way </a:t>
            </a:r>
            <a:r>
              <a:rPr lang="en-US" dirty="0" err="1">
                <a:solidFill>
                  <a:srgbClr val="333333"/>
                </a:solidFill>
                <a:latin typeface="Segoe UI" panose="020B0502040204020203" pitchFamily="34" charset="0"/>
              </a:rPr>
              <a:t>CrossFireX</a:t>
            </a:r>
            <a:r>
              <a:rPr lang="en-US" dirty="0">
                <a:solidFill>
                  <a:srgbClr val="333333"/>
                </a:solidFill>
                <a:latin typeface="Segoe UI" panose="020B0502040204020203" pitchFamily="34" charset="0"/>
              </a:rPr>
              <a:t> Technology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0BA6F2-93B5-42BC-95C8-157597C1DC64}"/>
              </a:ext>
            </a:extLst>
          </p:cNvPr>
          <p:cNvSpPr txBox="1">
            <a:spLocks/>
          </p:cNvSpPr>
          <p:nvPr/>
        </p:nvSpPr>
        <p:spPr>
          <a:xfrm>
            <a:off x="602411" y="3793704"/>
            <a:ext cx="3474975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0000"/>
                </a:solidFill>
                <a:latin typeface="Adobe Garamond Pro Bold" panose="02020702060506020403" pitchFamily="18" charset="0"/>
              </a:rPr>
              <a:t>LAN</a:t>
            </a:r>
            <a:endParaRPr lang="en-US" b="1" dirty="0">
              <a:latin typeface="Adobe Garamond Pro Bold" panose="02020702060506020403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8C7903-657B-4F7A-A48D-D895D09E55A6}"/>
              </a:ext>
            </a:extLst>
          </p:cNvPr>
          <p:cNvSpPr txBox="1">
            <a:spLocks/>
          </p:cNvSpPr>
          <p:nvPr/>
        </p:nvSpPr>
        <p:spPr>
          <a:xfrm>
            <a:off x="843743" y="4800424"/>
            <a:ext cx="8533135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 panose="020B0502040204020203" pitchFamily="34" charset="0"/>
              </a:rPr>
              <a:t>Realtek® RTL8111H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52A534-B66A-4121-BE39-49D91343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375" r="90000">
                        <a14:foregroundMark x1="7875" y1="31375" x2="7875" y2="31375"/>
                        <a14:foregroundMark x1="4375" y1="32375" x2="4375" y2="32375"/>
                        <a14:foregroundMark x1="4500" y1="36125" x2="4500" y2="36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5809" y="3756130"/>
            <a:ext cx="4930608" cy="354171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DC7A11-150E-458D-AAC6-ABBE17BCC3B8}"/>
              </a:ext>
            </a:extLst>
          </p:cNvPr>
          <p:cNvSpPr txBox="1">
            <a:spLocks/>
          </p:cNvSpPr>
          <p:nvPr/>
        </p:nvSpPr>
        <p:spPr>
          <a:xfrm>
            <a:off x="6178858" y="-36329"/>
            <a:ext cx="560561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dirty="0"/>
              <a:t>Form Factor</a:t>
            </a:r>
            <a:endParaRPr lang="en-US" sz="2800" b="1" dirty="0">
              <a:latin typeface="Adobe Garamond Pro Bold" panose="02020702060506020403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FF7E24-B878-4187-98F0-2D2C2E4BF7EF}"/>
              </a:ext>
            </a:extLst>
          </p:cNvPr>
          <p:cNvSpPr txBox="1">
            <a:spLocks/>
          </p:cNvSpPr>
          <p:nvPr/>
        </p:nvSpPr>
        <p:spPr>
          <a:xfrm>
            <a:off x="6476356" y="1028850"/>
            <a:ext cx="560561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ATX Form Factor</a:t>
            </a:r>
            <a:br>
              <a:rPr lang="en-US" dirty="0"/>
            </a:br>
            <a:r>
              <a:rPr lang="en-US" dirty="0"/>
              <a:t>12 inch x 9.6 inch ( 30.5 cm x 24.4 cm 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ED62BE-F010-4AE6-A4F4-86A2A4BB101A}"/>
              </a:ext>
            </a:extLst>
          </p:cNvPr>
          <p:cNvSpPr txBox="1">
            <a:spLocks/>
          </p:cNvSpPr>
          <p:nvPr/>
        </p:nvSpPr>
        <p:spPr>
          <a:xfrm>
            <a:off x="6076860" y="1557062"/>
            <a:ext cx="560561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dirty="0"/>
              <a:t>Operating System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E0202EF-7057-45E2-9074-2B4BC55EFD9E}"/>
              </a:ext>
            </a:extLst>
          </p:cNvPr>
          <p:cNvSpPr txBox="1">
            <a:spLocks/>
          </p:cNvSpPr>
          <p:nvPr/>
        </p:nvSpPr>
        <p:spPr>
          <a:xfrm>
            <a:off x="6449359" y="2526207"/>
            <a:ext cx="560561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Windows® 10 64-bit</a:t>
            </a:r>
          </a:p>
        </p:txBody>
      </p:sp>
    </p:spTree>
    <p:extLst>
      <p:ext uri="{BB962C8B-B14F-4D97-AF65-F5344CB8AC3E}">
        <p14:creationId xmlns:p14="http://schemas.microsoft.com/office/powerpoint/2010/main" val="3798706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63D9-B611-4611-A71B-20759C988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081" y="-153339"/>
            <a:ext cx="9905998" cy="147857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0000"/>
                </a:solidFill>
                <a:latin typeface="Adobe Garamond Pro Bold" panose="02020702060506020403" pitchFamily="18" charset="0"/>
              </a:rPr>
              <a:t>Expansion Slots</a:t>
            </a:r>
            <a:endParaRPr lang="en-US" sz="2800" b="1" dirty="0">
              <a:latin typeface="Adobe Garamond Pro Bold" panose="020207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D0239-A615-4096-A794-71D72273B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8141" y="704773"/>
            <a:ext cx="9905999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333333"/>
                </a:solidFill>
                <a:latin typeface="Segoe UI" panose="020B0502040204020203" pitchFamily="34" charset="0"/>
              </a:rPr>
              <a:t>Intel® 10th Gen Processors</a:t>
            </a:r>
            <a:br>
              <a:rPr lang="en-US" sz="1800" dirty="0"/>
            </a:br>
            <a:r>
              <a:rPr lang="en-US" sz="1800" dirty="0">
                <a:solidFill>
                  <a:srgbClr val="333333"/>
                </a:solidFill>
                <a:latin typeface="Segoe UI" panose="020B0502040204020203" pitchFamily="34" charset="0"/>
              </a:rPr>
              <a:t>1 x PCIe 3.0 x16 (x16 mode) *</a:t>
            </a:r>
            <a:r>
              <a:rPr lang="en-US" sz="1800" baseline="30000" dirty="0">
                <a:solidFill>
                  <a:srgbClr val="333333"/>
                </a:solidFill>
                <a:latin typeface="Segoe UI" panose="020B0502040204020203" pitchFamily="34" charset="0"/>
              </a:rPr>
              <a:t>1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57E1D-C032-4B8B-9115-50A80F6D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900" y="1247181"/>
            <a:ext cx="3643651" cy="13643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AB91E7D-02DF-4D67-A46A-ACEABC60D2CA}"/>
              </a:ext>
            </a:extLst>
          </p:cNvPr>
          <p:cNvSpPr txBox="1">
            <a:spLocks/>
          </p:cNvSpPr>
          <p:nvPr/>
        </p:nvSpPr>
        <p:spPr>
          <a:xfrm>
            <a:off x="946103" y="1745400"/>
            <a:ext cx="457367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rgbClr val="000000"/>
                </a:solidFill>
                <a:latin typeface="Adobe Garamond Pro Bold" panose="02020702060506020403" pitchFamily="18" charset="0"/>
              </a:rPr>
              <a:t>Storage</a:t>
            </a:r>
            <a:endParaRPr lang="en-US" sz="2800" b="1" dirty="0">
              <a:latin typeface="Adobe Garamond Pro Bold" panose="02020702060506020403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CA78F87-D821-4D8A-9EE9-3D46F6A07F26}"/>
              </a:ext>
            </a:extLst>
          </p:cNvPr>
          <p:cNvSpPr txBox="1">
            <a:spLocks/>
          </p:cNvSpPr>
          <p:nvPr/>
        </p:nvSpPr>
        <p:spPr>
          <a:xfrm>
            <a:off x="946103" y="2842250"/>
            <a:ext cx="9905999" cy="31856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Segoe UI" panose="020B0502040204020203" pitchFamily="34" charset="0"/>
              </a:rPr>
              <a:t>1 x M.2 Socket 3, with M key, type 2242/2260/2280 storage devices support (SATA &amp; PCIE 3.0 x 4 mode)*2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Segoe UI" panose="020B0502040204020203" pitchFamily="34" charset="0"/>
              </a:rPr>
              <a:t>1 x M.2 Socket 3, with M key, type 2242/2260/2280/22110 storage devices support (SATA &amp; PCIE 3.0 x 4 mode)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Segoe UI" panose="020B0502040204020203" pitchFamily="34" charset="0"/>
              </a:rPr>
              <a:t>4 x SATA 6Gb/s port(s)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Segoe UI" panose="020B0502040204020203" pitchFamily="34" charset="0"/>
              </a:rPr>
              <a:t>Support Raid 0, 1, 5, 10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Segoe UI" panose="020B0502040204020203" pitchFamily="34" charset="0"/>
              </a:rPr>
              <a:t>Intel® Rapid Storage Technology supports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>
                <a:latin typeface="Segoe UI" panose="020B0502040204020203" pitchFamily="34" charset="0"/>
              </a:rPr>
              <a:t>Intel® </a:t>
            </a:r>
            <a:r>
              <a:rPr lang="en-US" sz="1800" b="1" dirty="0" err="1">
                <a:latin typeface="Segoe UI" panose="020B0502040204020203" pitchFamily="34" charset="0"/>
              </a:rPr>
              <a:t>Optane</a:t>
            </a:r>
            <a:r>
              <a:rPr lang="en-US" sz="1800" b="1" dirty="0">
                <a:latin typeface="Segoe UI" panose="020B0502040204020203" pitchFamily="34" charset="0"/>
              </a:rPr>
              <a:t>™ Memory Ready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98952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E54D-5994-45D6-8F28-447A1638A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392" y="-180473"/>
            <a:ext cx="9905998" cy="1478570"/>
          </a:xfrm>
        </p:spPr>
        <p:txBody>
          <a:bodyPr>
            <a:norm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000000"/>
                </a:solidFill>
                <a:latin typeface="Adobe Garamond Pro Bold" panose="02020702060506020403" pitchFamily="18" charset="0"/>
              </a:rPr>
              <a:t>USB Ports</a:t>
            </a:r>
            <a:endParaRPr lang="en-US" sz="3200" b="1" dirty="0">
              <a:latin typeface="Adobe Garamond Pro Bold" panose="02020702060506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589B2-2618-4F92-B0EC-FADED62DB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392" y="855693"/>
            <a:ext cx="4433763" cy="4346622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333333"/>
                </a:solidFill>
                <a:latin typeface="Segoe UI" panose="020B0502040204020203" pitchFamily="34" charset="0"/>
              </a:rPr>
              <a:t>Rear USB Port</a:t>
            </a:r>
            <a:r>
              <a:rPr lang="en-US" sz="1800" dirty="0">
                <a:solidFill>
                  <a:srgbClr val="333333"/>
                </a:solidFill>
                <a:latin typeface="Segoe UI" panose="020B0502040204020203" pitchFamily="34" charset="0"/>
              </a:rPr>
              <a:t> ( Total 6 )</a:t>
            </a:r>
            <a:br>
              <a:rPr lang="en-US" sz="1800" dirty="0"/>
            </a:br>
            <a:r>
              <a:rPr lang="en-US" sz="1800" dirty="0">
                <a:solidFill>
                  <a:srgbClr val="333333"/>
                </a:solidFill>
                <a:latin typeface="Segoe UI" panose="020B0502040204020203" pitchFamily="34" charset="0"/>
              </a:rPr>
              <a:t>2 x USB 3.2 Gen 2 port(s)(2 x Type-A)</a:t>
            </a:r>
            <a:br>
              <a:rPr lang="en-US" sz="1800" dirty="0"/>
            </a:br>
            <a:r>
              <a:rPr lang="en-US" sz="1800" dirty="0">
                <a:solidFill>
                  <a:srgbClr val="333333"/>
                </a:solidFill>
                <a:latin typeface="Segoe UI" panose="020B0502040204020203" pitchFamily="34" charset="0"/>
              </a:rPr>
              <a:t>2 x USB 3.2 Gen 1 port(s)(2 x Type-A)</a:t>
            </a:r>
            <a:br>
              <a:rPr lang="en-US" sz="1800" dirty="0"/>
            </a:br>
            <a:r>
              <a:rPr lang="en-US" sz="1800" dirty="0">
                <a:solidFill>
                  <a:srgbClr val="333333"/>
                </a:solidFill>
                <a:latin typeface="Segoe UI" panose="020B0502040204020203" pitchFamily="34" charset="0"/>
              </a:rPr>
              <a:t>2 x USB 2.0 port(s)(2 x Type-A)</a:t>
            </a:r>
            <a:br>
              <a:rPr lang="en-US" sz="1800" dirty="0"/>
            </a:br>
            <a:r>
              <a:rPr lang="en-US" sz="1800" b="1" dirty="0">
                <a:solidFill>
                  <a:srgbClr val="333333"/>
                </a:solidFill>
                <a:latin typeface="Segoe UI" panose="020B0502040204020203" pitchFamily="34" charset="0"/>
              </a:rPr>
              <a:t>Front USB Port</a:t>
            </a:r>
            <a:r>
              <a:rPr lang="en-US" sz="1800" dirty="0">
                <a:solidFill>
                  <a:srgbClr val="333333"/>
                </a:solidFill>
                <a:latin typeface="Segoe UI" panose="020B0502040204020203" pitchFamily="34" charset="0"/>
              </a:rPr>
              <a:t> ( Total 8 )</a:t>
            </a:r>
            <a:br>
              <a:rPr lang="en-US" sz="1800" dirty="0"/>
            </a:br>
            <a:r>
              <a:rPr lang="en-US" sz="1800" dirty="0">
                <a:solidFill>
                  <a:srgbClr val="333333"/>
                </a:solidFill>
                <a:latin typeface="Segoe UI" panose="020B0502040204020203" pitchFamily="34" charset="0"/>
              </a:rPr>
              <a:t>4 x USB 3.2 Gen 1 port(s)</a:t>
            </a:r>
            <a:br>
              <a:rPr lang="en-US" sz="1800" dirty="0"/>
            </a:br>
            <a:r>
              <a:rPr lang="en-US" sz="1800" dirty="0">
                <a:solidFill>
                  <a:srgbClr val="333333"/>
                </a:solidFill>
                <a:latin typeface="Segoe UI" panose="020B0502040204020203" pitchFamily="34" charset="0"/>
              </a:rPr>
              <a:t>4 x USB 2.0 port(s)</a:t>
            </a:r>
            <a:endParaRPr lang="en-US" sz="18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637A2C-BC41-4096-995B-980827A23489}"/>
              </a:ext>
            </a:extLst>
          </p:cNvPr>
          <p:cNvSpPr txBox="1">
            <a:spLocks/>
          </p:cNvSpPr>
          <p:nvPr/>
        </p:nvSpPr>
        <p:spPr>
          <a:xfrm>
            <a:off x="6125173" y="-301840"/>
            <a:ext cx="3910602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dirty="0">
                <a:latin typeface="Adobe Garamond Pro Bold" panose="02020702060506020403" pitchFamily="18" charset="0"/>
              </a:rPr>
              <a:t>USB Ports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AA491-067D-4424-8984-CF0B6CF679E7}"/>
              </a:ext>
            </a:extLst>
          </p:cNvPr>
          <p:cNvSpPr/>
          <p:nvPr/>
        </p:nvSpPr>
        <p:spPr>
          <a:xfrm>
            <a:off x="6288350" y="67800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dobe Garamond Pro Bold" panose="02020702060506020403" pitchFamily="18" charset="0"/>
              </a:rPr>
              <a:t>ASUS Exclusive Software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 err="1">
                <a:latin typeface="Adobe Garamond Pro Bold" panose="02020702060506020403" pitchFamily="18" charset="0"/>
              </a:rPr>
              <a:t>Armoury</a:t>
            </a:r>
            <a:r>
              <a:rPr lang="en-US" dirty="0">
                <a:latin typeface="Adobe Garamond Pro Bold" panose="02020702060506020403" pitchFamily="18" charset="0"/>
              </a:rPr>
              <a:t> Crate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- Aura Sync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AI Suite 3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- Performance And Power Saving Utility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EPU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Digi+ VRM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Fan </a:t>
            </a:r>
            <a:r>
              <a:rPr lang="en-US" dirty="0" err="1">
                <a:latin typeface="Adobe Garamond Pro Bold" panose="02020702060506020403" pitchFamily="18" charset="0"/>
              </a:rPr>
              <a:t>Xpert</a:t>
            </a:r>
            <a:r>
              <a:rPr lang="en-US" dirty="0">
                <a:latin typeface="Adobe Garamond Pro Bold" panose="02020702060506020403" pitchFamily="18" charset="0"/>
              </a:rPr>
              <a:t> 4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- EZ update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AI Charger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WinRAR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UEFI BIOS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ASUS EZ DIY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- ASUS </a:t>
            </a:r>
            <a:r>
              <a:rPr lang="en-US" dirty="0" err="1">
                <a:latin typeface="Adobe Garamond Pro Bold" panose="02020702060506020403" pitchFamily="18" charset="0"/>
              </a:rPr>
              <a:t>CrashFree</a:t>
            </a:r>
            <a:r>
              <a:rPr lang="en-US" dirty="0">
                <a:latin typeface="Adobe Garamond Pro Bold" panose="02020702060506020403" pitchFamily="18" charset="0"/>
              </a:rPr>
              <a:t> BIOS 3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- ASUS EZ Flash 3</a:t>
            </a:r>
            <a:br>
              <a:rPr lang="en-US" dirty="0">
                <a:latin typeface="Adobe Garamond Pro Bold" panose="02020702060506020403" pitchFamily="18" charset="0"/>
              </a:rPr>
            </a:br>
            <a:r>
              <a:rPr lang="en-US" dirty="0">
                <a:latin typeface="Adobe Garamond Pro Bold" panose="02020702060506020403" pitchFamily="18" charset="0"/>
              </a:rPr>
              <a:t>- ASUS UEFI BIOS EZ Mode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EABB39-B1F9-4BAC-A08A-F822648E32B8}"/>
              </a:ext>
            </a:extLst>
          </p:cNvPr>
          <p:cNvSpPr txBox="1">
            <a:spLocks/>
          </p:cNvSpPr>
          <p:nvPr/>
        </p:nvSpPr>
        <p:spPr>
          <a:xfrm>
            <a:off x="950652" y="284681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200" b="1" dirty="0">
                <a:solidFill>
                  <a:srgbClr val="000000"/>
                </a:solidFill>
                <a:latin typeface="Adobe Garamond Pro Bold" panose="02020702060506020403" pitchFamily="18" charset="0"/>
              </a:rPr>
              <a:t>Form Factor</a:t>
            </a:r>
            <a:endParaRPr lang="en-US" sz="3200" b="1" dirty="0">
              <a:latin typeface="Adobe Garamond Pro Bold" panose="02020702060506020403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7FBA42-BCD1-42CC-8FA1-EBB96870BFD4}"/>
              </a:ext>
            </a:extLst>
          </p:cNvPr>
          <p:cNvSpPr txBox="1">
            <a:spLocks/>
          </p:cNvSpPr>
          <p:nvPr/>
        </p:nvSpPr>
        <p:spPr>
          <a:xfrm>
            <a:off x="1177448" y="3918489"/>
            <a:ext cx="4433763" cy="4346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ATX Form Factor</a:t>
            </a:r>
            <a:br>
              <a:rPr lang="en-US" sz="1800" dirty="0"/>
            </a:br>
            <a:r>
              <a:rPr lang="en-US" dirty="0"/>
              <a:t>12 inch x 9.6 inch ( 30.5 cm x 24.4 cm 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6676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2D9617-AF12-42B9-8D54-06A89E86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8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A135-FF9A-41B0-84DC-3F3C5BDB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599" y="-180472"/>
            <a:ext cx="9905998" cy="147857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0000"/>
                </a:solidFill>
                <a:latin typeface="Segoe UI" panose="020B0502040204020203" pitchFamily="34" charset="0"/>
              </a:rPr>
              <a:t>Software Features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51CF0-93EF-48AE-835F-EAE862C5A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375" y="953348"/>
            <a:ext cx="4842138" cy="534092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ASUS Exclusive Software</a:t>
            </a:r>
            <a:br>
              <a:rPr lang="en-US" b="1" dirty="0"/>
            </a:br>
            <a:r>
              <a:rPr lang="en-US" b="1" dirty="0" err="1"/>
              <a:t>Armoury</a:t>
            </a:r>
            <a:r>
              <a:rPr lang="en-US" b="1" dirty="0"/>
              <a:t> Crate</a:t>
            </a:r>
            <a:br>
              <a:rPr lang="en-US" b="1" dirty="0"/>
            </a:br>
            <a:r>
              <a:rPr lang="en-US" b="1" dirty="0"/>
              <a:t>- Aura Sync</a:t>
            </a:r>
            <a:br>
              <a:rPr lang="en-US" b="1" dirty="0"/>
            </a:br>
            <a:r>
              <a:rPr lang="en-US" b="1" dirty="0"/>
              <a:t>AI Suite 3</a:t>
            </a:r>
            <a:br>
              <a:rPr lang="en-US" b="1" dirty="0"/>
            </a:br>
            <a:r>
              <a:rPr lang="en-US" b="1" dirty="0"/>
              <a:t>- Performance And Power Saving        	Utility</a:t>
            </a:r>
            <a:br>
              <a:rPr lang="en-US" b="1" dirty="0"/>
            </a:br>
            <a:r>
              <a:rPr lang="en-US" b="1" dirty="0"/>
              <a:t>EPU</a:t>
            </a:r>
            <a:br>
              <a:rPr lang="en-US" b="1" dirty="0"/>
            </a:br>
            <a:r>
              <a:rPr lang="en-US" b="1" dirty="0"/>
              <a:t>Digi+ VRM</a:t>
            </a:r>
            <a:br>
              <a:rPr lang="en-US" b="1" dirty="0"/>
            </a:br>
            <a:r>
              <a:rPr lang="en-US" b="1" dirty="0"/>
              <a:t>Fan </a:t>
            </a:r>
            <a:r>
              <a:rPr lang="en-US" b="1" dirty="0" err="1"/>
              <a:t>Xpert</a:t>
            </a:r>
            <a:r>
              <a:rPr lang="en-US" b="1" dirty="0"/>
              <a:t> 4</a:t>
            </a:r>
            <a:br>
              <a:rPr lang="en-US" b="1" dirty="0"/>
            </a:br>
            <a:r>
              <a:rPr lang="en-US" b="1" dirty="0"/>
              <a:t>- EZ update</a:t>
            </a:r>
            <a:br>
              <a:rPr lang="en-US" b="1" dirty="0"/>
            </a:br>
            <a:r>
              <a:rPr lang="en-US" b="1" dirty="0"/>
              <a:t>AI Charger</a:t>
            </a:r>
            <a:br>
              <a:rPr lang="en-US" b="1" dirty="0"/>
            </a:br>
            <a:r>
              <a:rPr lang="en-US" b="1" dirty="0"/>
              <a:t>WinRAR</a:t>
            </a:r>
            <a:br>
              <a:rPr lang="en-US" b="1" dirty="0"/>
            </a:br>
            <a:r>
              <a:rPr lang="en-US" b="1" dirty="0"/>
              <a:t>UEFI BIOS</a:t>
            </a:r>
            <a:br>
              <a:rPr lang="en-US" b="1" dirty="0"/>
            </a:br>
            <a:r>
              <a:rPr lang="en-US" b="1" dirty="0"/>
              <a:t>ASUS EZ DIY</a:t>
            </a:r>
            <a:br>
              <a:rPr lang="en-US" b="1" dirty="0"/>
            </a:br>
            <a:r>
              <a:rPr lang="en-US" b="1" dirty="0"/>
              <a:t>- ASUS </a:t>
            </a:r>
            <a:r>
              <a:rPr lang="en-US" b="1" dirty="0" err="1"/>
              <a:t>CrashFree</a:t>
            </a:r>
            <a:r>
              <a:rPr lang="en-US" b="1" dirty="0"/>
              <a:t> BIOS 3</a:t>
            </a:r>
            <a:br>
              <a:rPr lang="en-US" b="1" dirty="0"/>
            </a:br>
            <a:r>
              <a:rPr lang="en-US" b="1" dirty="0"/>
              <a:t>- ASUS EZ Flash 3</a:t>
            </a:r>
            <a:br>
              <a:rPr lang="en-US" b="1" dirty="0"/>
            </a:br>
            <a:r>
              <a:rPr lang="en-US" b="1" dirty="0"/>
              <a:t>- ASUS UEFI BIOS EZ Mode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B60A3B-BFD5-4453-BBB2-9427DF28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825" y="1219678"/>
            <a:ext cx="6258758" cy="4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3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DDDED1-A02A-4D7A-8B70-061779E54F60}"/>
              </a:ext>
            </a:extLst>
          </p:cNvPr>
          <p:cNvSpPr/>
          <p:nvPr/>
        </p:nvSpPr>
        <p:spPr>
          <a:xfrm>
            <a:off x="1393794" y="551158"/>
            <a:ext cx="50780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Myriad W08 Semibold"/>
              </a:rPr>
              <a:t>Intel® LGA 1200 socket:</a:t>
            </a:r>
            <a:r>
              <a:rPr lang="lo-LA" sz="2000" b="1" dirty="0">
                <a:solidFill>
                  <a:schemeClr val="bg1"/>
                </a:solidFill>
                <a:latin typeface="Myriad W08 Semibold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 </a:t>
            </a:r>
            <a:r>
              <a:rPr lang="lo-LA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ກຽມພ້ອມສຳລັບໂປເຊດເຊີ</a:t>
            </a:r>
            <a:r>
              <a:rPr lang="en-US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Intel® Core™ </a:t>
            </a:r>
            <a:r>
              <a:rPr lang="lo-LA" sz="2000" dirty="0">
                <a:solidFill>
                  <a:schemeClr val="bg1"/>
                </a:solidFill>
                <a:latin typeface="Myriad W08 Regular"/>
              </a:rPr>
              <a:t> </a:t>
            </a:r>
            <a:r>
              <a:rPr lang="lo-LA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ລຸ້ນທີ 10</a:t>
            </a:r>
            <a:r>
              <a:rPr lang="lo-LA" sz="2000" dirty="0">
                <a:solidFill>
                  <a:schemeClr val="bg1"/>
                </a:solidFill>
                <a:latin typeface="Myriad W08 Regular"/>
              </a:rPr>
              <a:t>.</a:t>
            </a:r>
            <a:endParaRPr lang="en-US" sz="2000" dirty="0">
              <a:solidFill>
                <a:schemeClr val="bg1"/>
              </a:solidFill>
              <a:latin typeface="Myriad W08 Regular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Myriad W08 Semibold"/>
              </a:rPr>
              <a:t>Enhanced power solution: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 </a:t>
            </a:r>
            <a:r>
              <a:rPr lang="lo-LA" sz="2000" dirty="0">
                <a:solidFill>
                  <a:schemeClr val="bg1"/>
                </a:solidFill>
                <a:latin typeface="Myriad W08 Regular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10+1 </a:t>
            </a:r>
            <a:r>
              <a:rPr lang="en-US" sz="2000" dirty="0" err="1">
                <a:solidFill>
                  <a:schemeClr val="bg1"/>
                </a:solidFill>
                <a:latin typeface="Myriad W08 Regular"/>
              </a:rPr>
              <a:t>DrMOS</a:t>
            </a:r>
            <a:r>
              <a:rPr lang="lo-LA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ຂົ້ນຕອນການໃຊ້ພະລັງງານ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, 6-layer PCB, </a:t>
            </a:r>
            <a:r>
              <a:rPr lang="en-US" sz="2000" dirty="0" err="1">
                <a:solidFill>
                  <a:schemeClr val="bg1"/>
                </a:solidFill>
                <a:latin typeface="Myriad W08 Regular"/>
              </a:rPr>
              <a:t>ProCool</a:t>
            </a:r>
            <a:r>
              <a:rPr lang="lo-LA" sz="2000" dirty="0">
                <a:solidFill>
                  <a:schemeClr val="bg1"/>
                </a:solidFill>
                <a:latin typeface="Myriad W08 Regular"/>
              </a:rPr>
              <a:t> </a:t>
            </a:r>
            <a:r>
              <a:rPr lang="lo-LA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ຂົ້ວຕໍ່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, </a:t>
            </a:r>
            <a:r>
              <a:rPr lang="lo-LA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ເຄື່ອງປັ່ນແລະໂລຫະປະສົມທີ່ທົນທານຕໍ່ການສົ່ງກະແສໄຟຟ້າທີ່ໝັ້ນຄົງ</a:t>
            </a:r>
            <a:endParaRPr lang="en-US" sz="20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Myriad W08 Semibold"/>
              </a:rPr>
              <a:t>Comprehensive cooling:</a:t>
            </a:r>
            <a:r>
              <a:rPr lang="lo-LA" sz="2000" b="1" dirty="0">
                <a:solidFill>
                  <a:schemeClr val="bg1"/>
                </a:solidFill>
                <a:latin typeface="Myriad W08 Semibold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 VRM heatsinks, PCH heatsink, hybrid fan headers and Fan </a:t>
            </a:r>
            <a:r>
              <a:rPr lang="en-US" sz="2000" dirty="0" err="1">
                <a:solidFill>
                  <a:schemeClr val="bg1"/>
                </a:solidFill>
                <a:latin typeface="Myriad W08 Regular"/>
              </a:rPr>
              <a:t>Xpert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 4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Myriad W08 Semibold"/>
              </a:rPr>
              <a:t>ASUS </a:t>
            </a:r>
            <a:r>
              <a:rPr lang="en-US" sz="2000" b="1" dirty="0" err="1">
                <a:solidFill>
                  <a:schemeClr val="bg1"/>
                </a:solidFill>
                <a:latin typeface="Myriad W08 Semibold"/>
              </a:rPr>
              <a:t>OptiMem</a:t>
            </a:r>
            <a:r>
              <a:rPr lang="en-US" sz="2000" b="1" dirty="0">
                <a:solidFill>
                  <a:schemeClr val="bg1"/>
                </a:solidFill>
                <a:latin typeface="Myriad W08 Semibold"/>
              </a:rPr>
              <a:t> II:</a:t>
            </a:r>
            <a:r>
              <a:rPr lang="lo-LA" sz="2000" b="1" dirty="0">
                <a:solidFill>
                  <a:schemeClr val="bg1"/>
                </a:solidFill>
                <a:latin typeface="Myriad W08 Regular"/>
              </a:rPr>
              <a:t>	</a:t>
            </a:r>
            <a:r>
              <a:rPr lang="lo-LA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ການຕິດຕາມຢ່າງລະມັດລະວັງຂອງຮ່ອງຮອຍແລະການວໍ້, ບວກກັບການເພີ່ມປະສິດທິພາບຂອງຊັ້ນພື້ນດິນເພື່ອຮັກສາຄວາມສົມບູນຂອງສັນຍານສຳລັບການປັບປຸງການຈຳໜ່າຍຄວາມຊົງຈຳ</a:t>
            </a:r>
            <a:endParaRPr lang="en-US" sz="2000" dirty="0">
              <a:solidFill>
                <a:schemeClr val="bg1"/>
              </a:solidFill>
              <a:latin typeface="Phetsarath OT" panose="02000500000000000000" pitchFamily="2" charset="0"/>
              <a:cs typeface="Phetsarath OT" panose="020005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chemeClr val="bg1"/>
                </a:solidFill>
                <a:latin typeface="Myriad W08 Semibold"/>
              </a:rPr>
              <a:t>Ultrafast connectivity: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 Dual M.2, 1 Gb </a:t>
            </a:r>
            <a:r>
              <a:rPr lang="lo-LA" sz="2000" dirty="0">
                <a:solidFill>
                  <a:schemeClr val="bg1"/>
                </a:solidFill>
                <a:latin typeface="Myriad W08 Regular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Ethernet, USB 3.2 Gen 2 Type-A ®</a:t>
            </a:r>
            <a:r>
              <a:rPr lang="en-US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lo-LA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ແລະ</a:t>
            </a:r>
            <a:r>
              <a:rPr lang="en-US" sz="2000" dirty="0">
                <a:solidFill>
                  <a:schemeClr val="bg1"/>
                </a:solidFill>
                <a:latin typeface="Phetsarath OT" panose="02000500000000000000" pitchFamily="2" charset="0"/>
                <a:cs typeface="Phetsarath OT" panose="02000500000000000000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yriad W08 Regular"/>
              </a:rPr>
              <a:t>Thunderbolt™ 3 support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F72AF-AC43-444C-84C7-48B3B989B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42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06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0</TotalTime>
  <Words>1391</Words>
  <Application>Microsoft Office PowerPoint</Application>
  <PresentationFormat>Widescreen</PresentationFormat>
  <Paragraphs>88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Adobe Garamond Pro Bold</vt:lpstr>
      <vt:lpstr>Arial</vt:lpstr>
      <vt:lpstr>Calibri</vt:lpstr>
      <vt:lpstr>Lao_Hongkham</vt:lpstr>
      <vt:lpstr>Myriad W08 Regular</vt:lpstr>
      <vt:lpstr>Myriad W08 Semibold</vt:lpstr>
      <vt:lpstr>Phetsarath OT</vt:lpstr>
      <vt:lpstr>Roboto</vt:lpstr>
      <vt:lpstr>Segoe UI</vt:lpstr>
      <vt:lpstr>Tw Cen MT</vt:lpstr>
      <vt:lpstr>Verdana</vt:lpstr>
      <vt:lpstr>Wingdings</vt:lpstr>
      <vt:lpstr>Circuit</vt:lpstr>
      <vt:lpstr>ລາຍງານ</vt:lpstr>
      <vt:lpstr>Asus z490</vt:lpstr>
      <vt:lpstr>CPU</vt:lpstr>
      <vt:lpstr>Graphic</vt:lpstr>
      <vt:lpstr>Expansion Slots</vt:lpstr>
      <vt:lpstr>USB Ports</vt:lpstr>
      <vt:lpstr>PowerPoint Presentation</vt:lpstr>
      <vt:lpstr>Software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Aura Sync</vt:lpstr>
      <vt:lpstr>PowerPoint Presentation</vt:lpstr>
      <vt:lpstr>ຈົບການລາຍງານ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2020-11-18T14:13:07Z</dcterms:created>
  <dcterms:modified xsi:type="dcterms:W3CDTF">2020-11-26T10:06:29Z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